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</p:sldIdLst>
  <p:sldSz cx="18288000" cy="10287000"/>
  <p:notesSz cx="6858000" cy="9144000"/>
  <p:embeddedFontLst>
    <p:embeddedFont>
      <p:font typeface="Playfair Display" charset="1" panose="00000500000000000000"/>
      <p:regular r:id="rId6"/>
    </p:embeddedFont>
    <p:embeddedFont>
      <p:font typeface="Playfair Display Bold" charset="1" panose="00000800000000000000"/>
      <p:regular r:id="rId7"/>
    </p:embeddedFont>
    <p:embeddedFont>
      <p:font typeface="Playfair Display Italics" charset="1" panose="00000500000000000000"/>
      <p:regular r:id="rId8"/>
    </p:embeddedFont>
    <p:embeddedFont>
      <p:font typeface="Playfair Display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bhaya Libre Regular" charset="1" panose="02000503000000000000"/>
      <p:regular r:id="rId14"/>
    </p:embeddedFont>
    <p:embeddedFont>
      <p:font typeface="Abhaya Libre Regular Bold" charset="1" panose="02000603000000000000"/>
      <p:regular r:id="rId15"/>
    </p:embeddedFont>
    <p:embeddedFont>
      <p:font typeface="Abhaya Libre Regular Italics" charset="1" panose="02000503000000000000"/>
      <p:regular r:id="rId16"/>
    </p:embeddedFont>
    <p:embeddedFont>
      <p:font typeface="Abhaya Libre Regular Bold Italics" charset="1" panose="02000603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44" Target="slides/slide27.xml" Type="http://schemas.openxmlformats.org/officeDocument/2006/relationships/slide"/><Relationship Id="rId45" Target="slides/slide28.xml" Type="http://schemas.openxmlformats.org/officeDocument/2006/relationships/slide"/><Relationship Id="rId46" Target="slides/slide29.xml" Type="http://schemas.openxmlformats.org/officeDocument/2006/relationships/slide"/><Relationship Id="rId47" Target="slides/slide30.xml" Type="http://schemas.openxmlformats.org/officeDocument/2006/relationships/slide"/><Relationship Id="rId48" Target="slides/slide31.xml" Type="http://schemas.openxmlformats.org/officeDocument/2006/relationships/slide"/><Relationship Id="rId49" Target="slides/slide32.xml" Type="http://schemas.openxmlformats.org/officeDocument/2006/relationships/slide"/><Relationship Id="rId5" Target="tableStyles.xml" Type="http://schemas.openxmlformats.org/officeDocument/2006/relationships/tableStyles"/><Relationship Id="rId50" Target="slides/slide33.xml" Type="http://schemas.openxmlformats.org/officeDocument/2006/relationships/slide"/><Relationship Id="rId51" Target="slides/slide34.xml" Type="http://schemas.openxmlformats.org/officeDocument/2006/relationships/slide"/><Relationship Id="rId52" Target="slides/slide35.xml" Type="http://schemas.openxmlformats.org/officeDocument/2006/relationships/slide"/><Relationship Id="rId53" Target="slides/slide36.xml" Type="http://schemas.openxmlformats.org/officeDocument/2006/relationships/slide"/><Relationship Id="rId54" Target="slides/slide3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121960"/>
            <a:ext cx="16230600" cy="145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Signature discovery using multi-omics data approach in Acute Myeloid Leukemia using unsupervised learning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2354" y="2059056"/>
            <a:ext cx="9646202" cy="6168889"/>
          </a:xfrm>
          <a:custGeom>
            <a:avLst/>
            <a:gdLst/>
            <a:ahLst/>
            <a:cxnLst/>
            <a:rect r="r" b="b" t="t" l="l"/>
            <a:pathLst>
              <a:path h="6168889" w="9646202">
                <a:moveTo>
                  <a:pt x="0" y="0"/>
                </a:moveTo>
                <a:lnTo>
                  <a:pt x="9646202" y="0"/>
                </a:lnTo>
                <a:lnTo>
                  <a:pt x="9646202" y="6168888"/>
                </a:lnTo>
                <a:lnTo>
                  <a:pt x="0" y="616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18177" y="2179752"/>
            <a:ext cx="10040058" cy="5927496"/>
          </a:xfrm>
          <a:custGeom>
            <a:avLst/>
            <a:gdLst/>
            <a:ahLst/>
            <a:cxnLst/>
            <a:rect r="r" b="b" t="t" l="l"/>
            <a:pathLst>
              <a:path h="5927496" w="10040058">
                <a:moveTo>
                  <a:pt x="0" y="0"/>
                </a:moveTo>
                <a:lnTo>
                  <a:pt x="10040058" y="0"/>
                </a:lnTo>
                <a:lnTo>
                  <a:pt x="10040058" y="5927496"/>
                </a:lnTo>
                <a:lnTo>
                  <a:pt x="0" y="5927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99806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Preprocess the Methylation and Gene Expression Data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2350" y="3073039"/>
            <a:ext cx="5754051" cy="4919129"/>
          </a:xfrm>
          <a:custGeom>
            <a:avLst/>
            <a:gdLst/>
            <a:ahLst/>
            <a:cxnLst/>
            <a:rect r="r" b="b" t="t" l="l"/>
            <a:pathLst>
              <a:path h="4919129" w="5754051">
                <a:moveTo>
                  <a:pt x="0" y="0"/>
                </a:moveTo>
                <a:lnTo>
                  <a:pt x="5754051" y="0"/>
                </a:lnTo>
                <a:lnTo>
                  <a:pt x="5754051" y="4919129"/>
                </a:lnTo>
                <a:lnTo>
                  <a:pt x="0" y="4919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6" t="0" r="-9237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03625" y="3073039"/>
            <a:ext cx="5754054" cy="4919129"/>
          </a:xfrm>
          <a:custGeom>
            <a:avLst/>
            <a:gdLst/>
            <a:ahLst/>
            <a:cxnLst/>
            <a:rect r="r" b="b" t="t" l="l"/>
            <a:pathLst>
              <a:path h="4919129" w="5754054">
                <a:moveTo>
                  <a:pt x="0" y="0"/>
                </a:moveTo>
                <a:lnTo>
                  <a:pt x="5754054" y="0"/>
                </a:lnTo>
                <a:lnTo>
                  <a:pt x="5754054" y="4919129"/>
                </a:lnTo>
                <a:lnTo>
                  <a:pt x="0" y="4919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9" t="0" r="-1189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23557" y="3073039"/>
            <a:ext cx="6064443" cy="4910960"/>
          </a:xfrm>
          <a:custGeom>
            <a:avLst/>
            <a:gdLst/>
            <a:ahLst/>
            <a:cxnLst/>
            <a:rect r="r" b="b" t="t" l="l"/>
            <a:pathLst>
              <a:path h="4910960" w="6064443">
                <a:moveTo>
                  <a:pt x="0" y="0"/>
                </a:moveTo>
                <a:lnTo>
                  <a:pt x="6064443" y="0"/>
                </a:lnTo>
                <a:lnTo>
                  <a:pt x="6064443" y="4910960"/>
                </a:lnTo>
                <a:lnTo>
                  <a:pt x="0" y="49109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932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99806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BRCA Matrix, Methyl Data and Gene Data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19211" y="2859084"/>
            <a:ext cx="10561780" cy="7284995"/>
          </a:xfrm>
          <a:custGeom>
            <a:avLst/>
            <a:gdLst/>
            <a:ahLst/>
            <a:cxnLst/>
            <a:rect r="r" b="b" t="t" l="l"/>
            <a:pathLst>
              <a:path h="7284995" w="10561780">
                <a:moveTo>
                  <a:pt x="0" y="0"/>
                </a:moveTo>
                <a:lnTo>
                  <a:pt x="10561781" y="0"/>
                </a:lnTo>
                <a:lnTo>
                  <a:pt x="10561781" y="7284995"/>
                </a:lnTo>
                <a:lnTo>
                  <a:pt x="0" y="7284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34532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DNA Methylation HeatMap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8485" y="1469908"/>
            <a:ext cx="15131029" cy="1189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74"/>
              </a:lnSpc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Shows Methylation of each Probe, Red indicates high methylation while blue indicates low methylation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377857"/>
            <a:ext cx="16230600" cy="145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Step 3:</a:t>
            </a:r>
          </a:p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Similarity Network Fusion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810195"/>
            <a:ext cx="16230600" cy="659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6220" indent="-36811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Used Similarity Network Fusion (SNF) algorithm to integrate the gene expression and DNA methylation data using a hyperparameter alpha, number of neighbors K, and number of iterations T. </a:t>
            </a:r>
          </a:p>
          <a:p>
            <a:pPr algn="just" marL="736220" indent="-36811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We first normalized and scaled the gene expression and DNA methylation data and calculated the distance matrices using the Correlation and Euclidean distance measures, respectively. </a:t>
            </a:r>
          </a:p>
          <a:p>
            <a:pPr algn="just" marL="736220" indent="-36811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Then, we calculated the Affinity Matrices for each data type using the SNFtool::affinityMatrix() function. </a:t>
            </a:r>
          </a:p>
          <a:p>
            <a:pPr algn="just" marL="736220" indent="-36811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Finally, we used the SNFtool::SNF() function to perform SNF on the principal component matrices, resulting in a fused matrix that integrates the gene expression and DNA methylation data.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78546" y="1899978"/>
            <a:ext cx="8530908" cy="6487045"/>
          </a:xfrm>
          <a:custGeom>
            <a:avLst/>
            <a:gdLst/>
            <a:ahLst/>
            <a:cxnLst/>
            <a:rect r="r" b="b" t="t" l="l"/>
            <a:pathLst>
              <a:path h="6487045" w="8530908">
                <a:moveTo>
                  <a:pt x="0" y="0"/>
                </a:moveTo>
                <a:lnTo>
                  <a:pt x="8530908" y="0"/>
                </a:lnTo>
                <a:lnTo>
                  <a:pt x="8530908" y="6487044"/>
                </a:lnTo>
                <a:lnTo>
                  <a:pt x="0" y="6487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34532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Data Normalisation and Preprocessing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10429" y="2367212"/>
            <a:ext cx="8094253" cy="3216116"/>
          </a:xfrm>
          <a:custGeom>
            <a:avLst/>
            <a:gdLst/>
            <a:ahLst/>
            <a:cxnLst/>
            <a:rect r="r" b="b" t="t" l="l"/>
            <a:pathLst>
              <a:path h="3216116" w="8094253">
                <a:moveTo>
                  <a:pt x="0" y="0"/>
                </a:moveTo>
                <a:lnTo>
                  <a:pt x="8094252" y="0"/>
                </a:lnTo>
                <a:lnTo>
                  <a:pt x="8094252" y="3216116"/>
                </a:lnTo>
                <a:lnTo>
                  <a:pt x="0" y="3216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34532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Calculating Distance and Affinity Matrices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010429" y="6328801"/>
            <a:ext cx="12267142" cy="3771246"/>
          </a:xfrm>
          <a:custGeom>
            <a:avLst/>
            <a:gdLst/>
            <a:ahLst/>
            <a:cxnLst/>
            <a:rect r="r" b="b" t="t" l="l"/>
            <a:pathLst>
              <a:path h="3771246" w="12267142">
                <a:moveTo>
                  <a:pt x="0" y="0"/>
                </a:moveTo>
                <a:lnTo>
                  <a:pt x="12267142" y="0"/>
                </a:lnTo>
                <a:lnTo>
                  <a:pt x="12267142" y="3771246"/>
                </a:lnTo>
                <a:lnTo>
                  <a:pt x="0" y="3771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06823" y="1777551"/>
            <a:ext cx="3964277" cy="58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74"/>
              </a:lnSpc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Distance Matrices: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06823" y="5739140"/>
            <a:ext cx="3964277" cy="58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74"/>
              </a:lnSpc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Affinity Matrices: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84870" y="4110858"/>
            <a:ext cx="12318260" cy="5836751"/>
          </a:xfrm>
          <a:custGeom>
            <a:avLst/>
            <a:gdLst/>
            <a:ahLst/>
            <a:cxnLst/>
            <a:rect r="r" b="b" t="t" l="l"/>
            <a:pathLst>
              <a:path h="5836751" w="12318260">
                <a:moveTo>
                  <a:pt x="0" y="0"/>
                </a:moveTo>
                <a:lnTo>
                  <a:pt x="12318260" y="0"/>
                </a:lnTo>
                <a:lnTo>
                  <a:pt x="12318260" y="5836751"/>
                </a:lnTo>
                <a:lnTo>
                  <a:pt x="0" y="5836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05864" y="1739466"/>
            <a:ext cx="12276272" cy="1310032"/>
          </a:xfrm>
          <a:custGeom>
            <a:avLst/>
            <a:gdLst/>
            <a:ahLst/>
            <a:cxnLst/>
            <a:rect r="r" b="b" t="t" l="l"/>
            <a:pathLst>
              <a:path h="1310032" w="12276272">
                <a:moveTo>
                  <a:pt x="0" y="0"/>
                </a:moveTo>
                <a:lnTo>
                  <a:pt x="12276272" y="0"/>
                </a:lnTo>
                <a:lnTo>
                  <a:pt x="12276272" y="1310032"/>
                </a:lnTo>
                <a:lnTo>
                  <a:pt x="0" y="1310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34532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Performing SNF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51172" y="3366096"/>
            <a:ext cx="1667396" cy="58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74"/>
              </a:lnSpc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Results</a:t>
            </a:r>
            <a:r>
              <a:rPr lang="en-US" sz="3410">
                <a:solidFill>
                  <a:srgbClr val="000000"/>
                </a:solidFill>
                <a:latin typeface="Abhaya Libre Regular Bold"/>
              </a:rPr>
              <a:t>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377857"/>
            <a:ext cx="16230600" cy="145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Step 4:</a:t>
            </a:r>
          </a:p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Clustering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310382"/>
            <a:ext cx="16230600" cy="3590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6220" indent="-36811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We used Spectral Clustering. </a:t>
            </a:r>
          </a:p>
          <a:p>
            <a:pPr algn="just" marL="736220" indent="-36811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Calculated the average silhouette width for each number of clusters in a given range. </a:t>
            </a:r>
          </a:p>
          <a:p>
            <a:pPr algn="just" marL="736220" indent="-36811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The optimal number of clusters is determined based on the highest average silhouette width in the range.</a:t>
            </a:r>
          </a:p>
          <a:p>
            <a:pPr algn="just" marL="736220" indent="-36811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We found the value as 7.</a:t>
            </a:r>
          </a:p>
          <a:p>
            <a:pPr algn="just" marL="736220" indent="-36811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Using this value of the average silhouette width, spectral clustering was performed.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52500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Steps Taken in our Project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10385"/>
            <a:ext cx="16230600" cy="479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6908" indent="-368454" lvl="1">
              <a:lnSpc>
                <a:spcPts val="4778"/>
              </a:lnSpc>
              <a:buFont typeface="Arial"/>
              <a:buChar char="•"/>
            </a:pPr>
            <a:r>
              <a:rPr lang="en-US" sz="3413">
                <a:solidFill>
                  <a:srgbClr val="000000"/>
                </a:solidFill>
                <a:latin typeface="Abhaya Libre Regular Bold"/>
              </a:rPr>
              <a:t>Gather information and research on the topic using academic articles and papers</a:t>
            </a:r>
          </a:p>
          <a:p>
            <a:pPr marL="736908" indent="-368454" lvl="1">
              <a:lnSpc>
                <a:spcPts val="4778"/>
              </a:lnSpc>
              <a:buFont typeface="Arial"/>
              <a:buChar char="•"/>
            </a:pPr>
            <a:r>
              <a:rPr lang="en-US" sz="3413">
                <a:solidFill>
                  <a:srgbClr val="000000"/>
                </a:solidFill>
                <a:latin typeface="Abhaya Libre Regular"/>
              </a:rPr>
              <a:t>Download and preprocess data (methylation and gene expression data) from TCGA using TCGA Biolink </a:t>
            </a:r>
          </a:p>
          <a:p>
            <a:pPr marL="736908" indent="-368454" lvl="1">
              <a:lnSpc>
                <a:spcPts val="4778"/>
              </a:lnSpc>
              <a:buFont typeface="Arial"/>
              <a:buChar char="•"/>
            </a:pPr>
            <a:r>
              <a:rPr lang="en-US" sz="3413">
                <a:solidFill>
                  <a:srgbClr val="000000"/>
                </a:solidFill>
                <a:latin typeface="Abhaya Libre Regular Bold"/>
              </a:rPr>
              <a:t>Perform Similarity Network Fusion</a:t>
            </a:r>
            <a:r>
              <a:rPr lang="en-US" sz="3413">
                <a:solidFill>
                  <a:srgbClr val="000000"/>
                </a:solidFill>
                <a:latin typeface="Abhaya Libre Regular"/>
              </a:rPr>
              <a:t> (SNF) on the data</a:t>
            </a:r>
          </a:p>
          <a:p>
            <a:pPr marL="736908" indent="-368454" lvl="1">
              <a:lnSpc>
                <a:spcPts val="4778"/>
              </a:lnSpc>
              <a:buFont typeface="Arial"/>
              <a:buChar char="•"/>
            </a:pPr>
            <a:r>
              <a:rPr lang="en-US" sz="3413">
                <a:solidFill>
                  <a:srgbClr val="000000"/>
                </a:solidFill>
                <a:latin typeface="Abhaya Libre Regular"/>
              </a:rPr>
              <a:t>Perform Clustering using unsupervised learning</a:t>
            </a:r>
          </a:p>
          <a:p>
            <a:pPr marL="736908" indent="-368454" lvl="1">
              <a:lnSpc>
                <a:spcPts val="4778"/>
              </a:lnSpc>
              <a:buFont typeface="Arial"/>
              <a:buChar char="•"/>
            </a:pPr>
            <a:r>
              <a:rPr lang="en-US" sz="3413">
                <a:solidFill>
                  <a:srgbClr val="000000"/>
                </a:solidFill>
                <a:latin typeface="Abhaya Libre Regular"/>
              </a:rPr>
              <a:t>Perform Differential Expression Analysis</a:t>
            </a:r>
          </a:p>
          <a:p>
            <a:pPr marL="736908" indent="-368454" lvl="1">
              <a:lnSpc>
                <a:spcPts val="4778"/>
              </a:lnSpc>
              <a:buFont typeface="Arial"/>
              <a:buChar char="•"/>
            </a:pPr>
            <a:r>
              <a:rPr lang="en-US" sz="3413">
                <a:solidFill>
                  <a:srgbClr val="000000"/>
                </a:solidFill>
                <a:latin typeface="Abhaya Libre Regular"/>
              </a:rPr>
              <a:t>Perform Enrichment Analysis</a:t>
            </a:r>
          </a:p>
          <a:p>
            <a:pPr marL="736908" indent="-368454" lvl="1">
              <a:lnSpc>
                <a:spcPts val="4778"/>
              </a:lnSpc>
              <a:buFont typeface="Arial"/>
              <a:buChar char="•"/>
            </a:pPr>
            <a:r>
              <a:rPr lang="en-US" sz="3413">
                <a:solidFill>
                  <a:srgbClr val="000000"/>
                </a:solidFill>
                <a:latin typeface="Abhaya Libre Regular"/>
              </a:rPr>
              <a:t>Extract signatures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83779" y="1736484"/>
            <a:ext cx="10920441" cy="7875499"/>
          </a:xfrm>
          <a:custGeom>
            <a:avLst/>
            <a:gdLst/>
            <a:ahLst/>
            <a:cxnLst/>
            <a:rect r="r" b="b" t="t" l="l"/>
            <a:pathLst>
              <a:path h="7875499" w="10920441">
                <a:moveTo>
                  <a:pt x="0" y="0"/>
                </a:moveTo>
                <a:lnTo>
                  <a:pt x="10920442" y="0"/>
                </a:lnTo>
                <a:lnTo>
                  <a:pt x="10920442" y="7875499"/>
                </a:lnTo>
                <a:lnTo>
                  <a:pt x="0" y="7875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34532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Finding the Average Silhouette Width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86785" y="1988275"/>
            <a:ext cx="10914430" cy="7270025"/>
          </a:xfrm>
          <a:custGeom>
            <a:avLst/>
            <a:gdLst/>
            <a:ahLst/>
            <a:cxnLst/>
            <a:rect r="r" b="b" t="t" l="l"/>
            <a:pathLst>
              <a:path h="7270025" w="10914430">
                <a:moveTo>
                  <a:pt x="0" y="0"/>
                </a:moveTo>
                <a:lnTo>
                  <a:pt x="10914430" y="0"/>
                </a:lnTo>
                <a:lnTo>
                  <a:pt x="10914430" y="7270025"/>
                </a:lnTo>
                <a:lnTo>
                  <a:pt x="0" y="7270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34532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Performing Clustering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2426" y="1493277"/>
            <a:ext cx="11303148" cy="3022569"/>
          </a:xfrm>
          <a:custGeom>
            <a:avLst/>
            <a:gdLst/>
            <a:ahLst/>
            <a:cxnLst/>
            <a:rect r="r" b="b" t="t" l="l"/>
            <a:pathLst>
              <a:path h="3022569" w="11303148">
                <a:moveTo>
                  <a:pt x="0" y="0"/>
                </a:moveTo>
                <a:lnTo>
                  <a:pt x="11303148" y="0"/>
                </a:lnTo>
                <a:lnTo>
                  <a:pt x="11303148" y="3022569"/>
                </a:lnTo>
                <a:lnTo>
                  <a:pt x="0" y="3022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89408" y="5143500"/>
            <a:ext cx="7784965" cy="4054669"/>
          </a:xfrm>
          <a:custGeom>
            <a:avLst/>
            <a:gdLst/>
            <a:ahLst/>
            <a:cxnLst/>
            <a:rect r="r" b="b" t="t" l="l"/>
            <a:pathLst>
              <a:path h="4054669" w="7784965">
                <a:moveTo>
                  <a:pt x="0" y="0"/>
                </a:moveTo>
                <a:lnTo>
                  <a:pt x="7784965" y="0"/>
                </a:lnTo>
                <a:lnTo>
                  <a:pt x="7784965" y="4054669"/>
                </a:lnTo>
                <a:lnTo>
                  <a:pt x="0" y="4054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34532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View The Results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377857"/>
            <a:ext cx="16230600" cy="145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Step 5:</a:t>
            </a:r>
          </a:p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Differential Expression Analysis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110232"/>
            <a:ext cx="16230600" cy="599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6220" indent="-36811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We performed Differential Expression Analysis after clustering of gene expression data using the limma and edgeR packages in R.</a:t>
            </a:r>
          </a:p>
          <a:p>
            <a:pPr algn="just" marL="736220" indent="-36811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We created a DGEList object from the gene expression data and a design matrix based on the cluster assignments. </a:t>
            </a:r>
          </a:p>
          <a:p>
            <a:pPr algn="just" marL="736220" indent="-36811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 We used voom function to transform the data, then fit a linear model and used empirical Bayes moderation to calculate moderated t-statistics. </a:t>
            </a:r>
          </a:p>
          <a:p>
            <a:pPr algn="just" marL="736220" indent="-36811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We used the topTable function to extract the significant genes, then calculated the log fold change for each cluster. </a:t>
            </a:r>
          </a:p>
          <a:p>
            <a:pPr algn="just" marL="736220" indent="-36811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We created an enhanced volcano plot to visualize the results, filters for significant genes, and created a gene list ordered by log fold change.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09161" y="2361744"/>
            <a:ext cx="11269679" cy="5563512"/>
          </a:xfrm>
          <a:custGeom>
            <a:avLst/>
            <a:gdLst/>
            <a:ahLst/>
            <a:cxnLst/>
            <a:rect r="r" b="b" t="t" l="l"/>
            <a:pathLst>
              <a:path h="5563512" w="11269679">
                <a:moveTo>
                  <a:pt x="0" y="0"/>
                </a:moveTo>
                <a:lnTo>
                  <a:pt x="11269678" y="0"/>
                </a:lnTo>
                <a:lnTo>
                  <a:pt x="11269678" y="5563512"/>
                </a:lnTo>
                <a:lnTo>
                  <a:pt x="0" y="556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34532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Extracting the Significant Genes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807608"/>
            <a:ext cx="7948580" cy="6253753"/>
          </a:xfrm>
          <a:custGeom>
            <a:avLst/>
            <a:gdLst/>
            <a:ahLst/>
            <a:cxnLst/>
            <a:rect r="r" b="b" t="t" l="l"/>
            <a:pathLst>
              <a:path h="6253753" w="7948580">
                <a:moveTo>
                  <a:pt x="0" y="0"/>
                </a:moveTo>
                <a:lnTo>
                  <a:pt x="7948580" y="0"/>
                </a:lnTo>
                <a:lnTo>
                  <a:pt x="7948580" y="6253753"/>
                </a:lnTo>
                <a:lnTo>
                  <a:pt x="0" y="6253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4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807608"/>
            <a:ext cx="9604000" cy="4213821"/>
          </a:xfrm>
          <a:custGeom>
            <a:avLst/>
            <a:gdLst/>
            <a:ahLst/>
            <a:cxnLst/>
            <a:rect r="r" b="b" t="t" l="l"/>
            <a:pathLst>
              <a:path h="4213821" w="9604000">
                <a:moveTo>
                  <a:pt x="0" y="0"/>
                </a:moveTo>
                <a:lnTo>
                  <a:pt x="9604000" y="0"/>
                </a:lnTo>
                <a:lnTo>
                  <a:pt x="9604000" y="4213821"/>
                </a:lnTo>
                <a:lnTo>
                  <a:pt x="0" y="4213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34532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Log Fold Change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646322"/>
            <a:ext cx="3744363" cy="1789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74"/>
              </a:lnSpc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Function to calculate log fold change and apply to each cluster: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63050" y="1646322"/>
            <a:ext cx="3744363" cy="1789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74"/>
              </a:lnSpc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Calculate mean log fold change and add to matrix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9811" y="1573610"/>
            <a:ext cx="13708378" cy="7139780"/>
          </a:xfrm>
          <a:custGeom>
            <a:avLst/>
            <a:gdLst/>
            <a:ahLst/>
            <a:cxnLst/>
            <a:rect r="r" b="b" t="t" l="l"/>
            <a:pathLst>
              <a:path h="7139780" w="13708378">
                <a:moveTo>
                  <a:pt x="0" y="0"/>
                </a:moveTo>
                <a:lnTo>
                  <a:pt x="13708378" y="0"/>
                </a:lnTo>
                <a:lnTo>
                  <a:pt x="13708378" y="7139780"/>
                </a:lnTo>
                <a:lnTo>
                  <a:pt x="0" y="7139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34532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Volcano Plot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1886" y="2893414"/>
            <a:ext cx="15464228" cy="4500172"/>
          </a:xfrm>
          <a:custGeom>
            <a:avLst/>
            <a:gdLst/>
            <a:ahLst/>
            <a:cxnLst/>
            <a:rect r="r" b="b" t="t" l="l"/>
            <a:pathLst>
              <a:path h="4500172" w="15464228">
                <a:moveTo>
                  <a:pt x="0" y="0"/>
                </a:moveTo>
                <a:lnTo>
                  <a:pt x="15464228" y="0"/>
                </a:lnTo>
                <a:lnTo>
                  <a:pt x="15464228" y="4500172"/>
                </a:lnTo>
                <a:lnTo>
                  <a:pt x="0" y="4500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34532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Getting the Significant Genes as Result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377857"/>
            <a:ext cx="16230600" cy="27708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Step 6:</a:t>
            </a:r>
          </a:p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Enrichment Analysis</a:t>
            </a: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  <a:p>
            <a:pPr algn="ctr">
              <a:lnSpc>
                <a:spcPts val="589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377857"/>
            <a:ext cx="16230600" cy="145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Step 1:</a:t>
            </a:r>
          </a:p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Research on Topic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010345"/>
            <a:ext cx="16230600" cy="419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6220" indent="-36811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We performed gene ontology (GO) enrichment analysis on the significant genes identified in the differential expression analysis.</a:t>
            </a:r>
          </a:p>
          <a:p>
            <a:pPr algn="just" marL="736220" indent="-36811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The enrichGO() function from the clusterProfiler package was used to perform the enrichment analysis. </a:t>
            </a:r>
          </a:p>
          <a:p>
            <a:pPr algn="just" marL="736220" indent="-36811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Two visualization functions, dotplot() and barplot(), from the clusterProfiler package are used to create a dot plot and a bar plot of the enriched GO terms. These plots show the significantly enriched GO terms and the number of genes associated with each term.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377857"/>
            <a:ext cx="16230600" cy="145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Step 7:</a:t>
            </a:r>
          </a:p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Extracting Signatures and Analysing Results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57315" y="1786496"/>
            <a:ext cx="9573369" cy="7911632"/>
          </a:xfrm>
          <a:custGeom>
            <a:avLst/>
            <a:gdLst/>
            <a:ahLst/>
            <a:cxnLst/>
            <a:rect r="r" b="b" t="t" l="l"/>
            <a:pathLst>
              <a:path h="7911632" w="9573369">
                <a:moveTo>
                  <a:pt x="0" y="0"/>
                </a:moveTo>
                <a:lnTo>
                  <a:pt x="9573370" y="0"/>
                </a:lnTo>
                <a:lnTo>
                  <a:pt x="9573370" y="7911632"/>
                </a:lnTo>
                <a:lnTo>
                  <a:pt x="0" y="7911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34532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Dot Plot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23455" y="1713191"/>
            <a:ext cx="9841089" cy="8132882"/>
          </a:xfrm>
          <a:custGeom>
            <a:avLst/>
            <a:gdLst/>
            <a:ahLst/>
            <a:cxnLst/>
            <a:rect r="r" b="b" t="t" l="l"/>
            <a:pathLst>
              <a:path h="8132882" w="9841089">
                <a:moveTo>
                  <a:pt x="0" y="0"/>
                </a:moveTo>
                <a:lnTo>
                  <a:pt x="9841090" y="0"/>
                </a:lnTo>
                <a:lnTo>
                  <a:pt x="9841090" y="8132882"/>
                </a:lnTo>
                <a:lnTo>
                  <a:pt x="0" y="8132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34532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Bar Plot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66478" y="2225228"/>
            <a:ext cx="9755044" cy="8061772"/>
          </a:xfrm>
          <a:custGeom>
            <a:avLst/>
            <a:gdLst/>
            <a:ahLst/>
            <a:cxnLst/>
            <a:rect r="r" b="b" t="t" l="l"/>
            <a:pathLst>
              <a:path h="8061772" w="9755044">
                <a:moveTo>
                  <a:pt x="0" y="0"/>
                </a:moveTo>
                <a:lnTo>
                  <a:pt x="9755044" y="0"/>
                </a:lnTo>
                <a:lnTo>
                  <a:pt x="9755044" y="8061772"/>
                </a:lnTo>
                <a:lnTo>
                  <a:pt x="0" y="8061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34532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CNET Plot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06929" y="1630950"/>
            <a:ext cx="10474143" cy="8656050"/>
          </a:xfrm>
          <a:custGeom>
            <a:avLst/>
            <a:gdLst/>
            <a:ahLst/>
            <a:cxnLst/>
            <a:rect r="r" b="b" t="t" l="l"/>
            <a:pathLst>
              <a:path h="8656050" w="10474143">
                <a:moveTo>
                  <a:pt x="0" y="0"/>
                </a:moveTo>
                <a:lnTo>
                  <a:pt x="10474142" y="0"/>
                </a:lnTo>
                <a:lnTo>
                  <a:pt x="10474142" y="8656050"/>
                </a:lnTo>
                <a:lnTo>
                  <a:pt x="0" y="8656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34532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GO Plot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68772" y="2259594"/>
            <a:ext cx="10950457" cy="7553085"/>
          </a:xfrm>
          <a:custGeom>
            <a:avLst/>
            <a:gdLst/>
            <a:ahLst/>
            <a:cxnLst/>
            <a:rect r="r" b="b" t="t" l="l"/>
            <a:pathLst>
              <a:path h="7553085" w="10950457">
                <a:moveTo>
                  <a:pt x="0" y="0"/>
                </a:moveTo>
                <a:lnTo>
                  <a:pt x="10950456" y="0"/>
                </a:lnTo>
                <a:lnTo>
                  <a:pt x="10950456" y="7553085"/>
                </a:lnTo>
                <a:lnTo>
                  <a:pt x="0" y="7553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34532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Onco Plot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8485" y="1469908"/>
            <a:ext cx="15131029" cy="58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74"/>
              </a:lnSpc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Shows the top genes that had Mutations for LAML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07863" y="1621192"/>
            <a:ext cx="11072273" cy="7637108"/>
          </a:xfrm>
          <a:custGeom>
            <a:avLst/>
            <a:gdLst/>
            <a:ahLst/>
            <a:cxnLst/>
            <a:rect r="r" b="b" t="t" l="l"/>
            <a:pathLst>
              <a:path h="7637108" w="11072273">
                <a:moveTo>
                  <a:pt x="0" y="0"/>
                </a:moveTo>
                <a:lnTo>
                  <a:pt x="11072274" y="0"/>
                </a:lnTo>
                <a:lnTo>
                  <a:pt x="11072274" y="7637108"/>
                </a:lnTo>
                <a:lnTo>
                  <a:pt x="0" y="7637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34532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Mutation Plot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858190"/>
            <a:ext cx="16230600" cy="2166447"/>
          </a:xfrm>
          <a:custGeom>
            <a:avLst/>
            <a:gdLst/>
            <a:ahLst/>
            <a:cxnLst/>
            <a:rect r="r" b="b" t="t" l="l"/>
            <a:pathLst>
              <a:path h="2166447" w="16230600">
                <a:moveTo>
                  <a:pt x="0" y="0"/>
                </a:moveTo>
                <a:lnTo>
                  <a:pt x="16230600" y="0"/>
                </a:lnTo>
                <a:lnTo>
                  <a:pt x="16230600" y="2166447"/>
                </a:lnTo>
                <a:lnTo>
                  <a:pt x="0" y="2166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12" r="0" b="-51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1272" y="2022761"/>
            <a:ext cx="11737933" cy="2835429"/>
          </a:xfrm>
          <a:custGeom>
            <a:avLst/>
            <a:gdLst/>
            <a:ahLst/>
            <a:cxnLst/>
            <a:rect r="r" b="b" t="t" l="l"/>
            <a:pathLst>
              <a:path h="2835429" w="11737933">
                <a:moveTo>
                  <a:pt x="0" y="0"/>
                </a:moveTo>
                <a:lnTo>
                  <a:pt x="11737934" y="0"/>
                </a:lnTo>
                <a:lnTo>
                  <a:pt x="11737934" y="2835429"/>
                </a:lnTo>
                <a:lnTo>
                  <a:pt x="0" y="28354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6681" y="7540103"/>
            <a:ext cx="11862524" cy="1730449"/>
          </a:xfrm>
          <a:custGeom>
            <a:avLst/>
            <a:gdLst/>
            <a:ahLst/>
            <a:cxnLst/>
            <a:rect r="r" b="b" t="t" l="l"/>
            <a:pathLst>
              <a:path h="1730449" w="11862524">
                <a:moveTo>
                  <a:pt x="0" y="0"/>
                </a:moveTo>
                <a:lnTo>
                  <a:pt x="11862525" y="0"/>
                </a:lnTo>
                <a:lnTo>
                  <a:pt x="11862525" y="1730448"/>
                </a:lnTo>
                <a:lnTo>
                  <a:pt x="0" y="1730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52500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Literature and Research Papers Studied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76239"/>
            <a:ext cx="11757220" cy="4198128"/>
          </a:xfrm>
          <a:custGeom>
            <a:avLst/>
            <a:gdLst/>
            <a:ahLst/>
            <a:cxnLst/>
            <a:rect r="r" b="b" t="t" l="l"/>
            <a:pathLst>
              <a:path h="4198128" w="11757220">
                <a:moveTo>
                  <a:pt x="0" y="0"/>
                </a:moveTo>
                <a:lnTo>
                  <a:pt x="11757220" y="0"/>
                </a:lnTo>
                <a:lnTo>
                  <a:pt x="11757220" y="4198128"/>
                </a:lnTo>
                <a:lnTo>
                  <a:pt x="0" y="4198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37460" y="6276914"/>
            <a:ext cx="11421840" cy="2981386"/>
          </a:xfrm>
          <a:custGeom>
            <a:avLst/>
            <a:gdLst/>
            <a:ahLst/>
            <a:cxnLst/>
            <a:rect r="r" b="b" t="t" l="l"/>
            <a:pathLst>
              <a:path h="2981386" w="11421840">
                <a:moveTo>
                  <a:pt x="0" y="0"/>
                </a:moveTo>
                <a:lnTo>
                  <a:pt x="11421840" y="0"/>
                </a:lnTo>
                <a:lnTo>
                  <a:pt x="11421840" y="2981386"/>
                </a:lnTo>
                <a:lnTo>
                  <a:pt x="0" y="2981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Literature and Research Papers Studied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377857"/>
            <a:ext cx="16230600" cy="145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Step 2:</a:t>
            </a:r>
          </a:p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Download and Preprocess Data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34532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TCGA biolink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84801" y="2442814"/>
            <a:ext cx="16230600" cy="419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6220" indent="-36811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The TCGA Biolink R package simplifies cancer research by providing easy access to genomic and clinical data from the TCGA project. </a:t>
            </a:r>
          </a:p>
          <a:p>
            <a:pPr algn="just" marL="736220" indent="-36811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It includes tools for data quality control, normalization, and visualization, and allows analysis of various types of omics data, including gene expression, somatic mutation, DNA methylation, and clinical information. </a:t>
            </a:r>
          </a:p>
          <a:p>
            <a:pPr algn="just" marL="736220" indent="-36811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It also offers an integrative analysis of multiple omics data types.</a:t>
            </a:r>
          </a:p>
          <a:p>
            <a:pPr algn="just" marL="736220" indent="-368110" lvl="1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00000"/>
                </a:solidFill>
                <a:latin typeface="Abhaya Libre Regular"/>
              </a:rPr>
              <a:t>For our Project, we have chosen the </a:t>
            </a:r>
            <a:r>
              <a:rPr lang="en-US" sz="3410" u="sng">
                <a:solidFill>
                  <a:srgbClr val="000000"/>
                </a:solidFill>
                <a:latin typeface="Abhaya Libre Regular Bold Italics"/>
              </a:rPr>
              <a:t>TCGA-LAML</a:t>
            </a:r>
            <a:r>
              <a:rPr lang="en-US" sz="3410">
                <a:solidFill>
                  <a:srgbClr val="000000"/>
                </a:solidFill>
                <a:latin typeface="Abhaya Libre Regular"/>
              </a:rPr>
              <a:t> project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95761" y="2152520"/>
            <a:ext cx="13696479" cy="7105780"/>
          </a:xfrm>
          <a:custGeom>
            <a:avLst/>
            <a:gdLst/>
            <a:ahLst/>
            <a:cxnLst/>
            <a:rect r="r" b="b" t="t" l="l"/>
            <a:pathLst>
              <a:path h="7105780" w="13696479">
                <a:moveTo>
                  <a:pt x="0" y="0"/>
                </a:moveTo>
                <a:lnTo>
                  <a:pt x="13696478" y="0"/>
                </a:lnTo>
                <a:lnTo>
                  <a:pt x="13696478" y="7105780"/>
                </a:lnTo>
                <a:lnTo>
                  <a:pt x="0" y="7105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99806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TCGA-LAML Project Used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76146" y="1993943"/>
            <a:ext cx="12135707" cy="6299115"/>
          </a:xfrm>
          <a:custGeom>
            <a:avLst/>
            <a:gdLst/>
            <a:ahLst/>
            <a:cxnLst/>
            <a:rect r="r" b="b" t="t" l="l"/>
            <a:pathLst>
              <a:path h="6299115" w="12135707">
                <a:moveTo>
                  <a:pt x="0" y="0"/>
                </a:moveTo>
                <a:lnTo>
                  <a:pt x="12135708" y="0"/>
                </a:lnTo>
                <a:lnTo>
                  <a:pt x="12135708" y="6299114"/>
                </a:lnTo>
                <a:lnTo>
                  <a:pt x="0" y="6299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99806"/>
            <a:ext cx="16230600" cy="71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8"/>
              </a:lnSpc>
            </a:pPr>
            <a:r>
              <a:rPr lang="en-US" sz="4213">
                <a:solidFill>
                  <a:srgbClr val="000000"/>
                </a:solidFill>
                <a:latin typeface="Playfair Display Bold"/>
              </a:rPr>
              <a:t>Download Data from TCGA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DAFigrp3w6Q</dc:identifier>
  <dcterms:modified xsi:type="dcterms:W3CDTF">2011-08-01T06:04:30Z</dcterms:modified>
  <cp:revision>1</cp:revision>
  <dc:title>Literature and Research Papers Used</dc:title>
</cp:coreProperties>
</file>